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68" r:id="rId4"/>
    <p:sldId id="269" r:id="rId5"/>
    <p:sldId id="270" r:id="rId6"/>
    <p:sldId id="271" r:id="rId7"/>
    <p:sldId id="272" r:id="rId8"/>
    <p:sldId id="273" r:id="rId9"/>
    <p:sldId id="274" r:id="rId10"/>
    <p:sldId id="275" r:id="rId11"/>
    <p:sldId id="276" r:id="rId12"/>
    <p:sldId id="277" r:id="rId13"/>
    <p:sldId id="278" r:id="rId14"/>
    <p:sldId id="279"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38" y="-90"/>
      </p:cViewPr>
      <p:guideLst>
        <p:guide orient="horz" pos="2160"/>
        <p:guide pos="2880"/>
      </p:guideLst>
    </p:cSldViewPr>
  </p:slideViewPr>
  <p:notesTextViewPr>
    <p:cViewPr>
      <p:scale>
        <a:sx n="1" d="1"/>
        <a:sy n="1" d="1"/>
      </p:scale>
      <p:origin x="0" y="0"/>
    </p:cViewPr>
  </p:notesTextViewPr>
  <p:sorterViewPr>
    <p:cViewPr>
      <p:scale>
        <a:sx n="100" d="100"/>
        <a:sy n="100" d="100"/>
      </p:scale>
      <p:origin x="0" y="51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9935252-CBCB-4BD0-8FB8-ABBA9A914B9E}" type="datetimeFigureOut">
              <a:rPr lang="en-US" smtClean="0"/>
              <a:t>4/24/2012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88B7E41-0F59-449D-8BF3-7BAAAB6F60FC}"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35252-CBCB-4BD0-8FB8-ABBA9A914B9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B7E41-0F59-449D-8BF3-7BAAAB6F60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935252-CBCB-4BD0-8FB8-ABBA9A914B9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88B7E41-0F59-449D-8BF3-7BAAAB6F60F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9935252-CBCB-4BD0-8FB8-ABBA9A914B9E}" type="datetimeFigureOut">
              <a:rPr lang="en-US" smtClean="0"/>
              <a:t>4/24/2012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88B7E41-0F59-449D-8BF3-7BAAAB6F60FC}"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3607191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9935252-CBCB-4BD0-8FB8-ABBA9A914B9E}" type="datetimeFigureOut">
              <a:rPr lang="en-US" smtClean="0"/>
              <a:t>4/24/2012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88B7E41-0F59-449D-8BF3-7BAAAB6F60FC}"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3600" cap="none" spc="150" baseline="0">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40187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935252-CBCB-4BD0-8FB8-ABBA9A914B9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B7E41-0F59-449D-8BF3-7BAAAB6F60F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60029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69935252-CBCB-4BD0-8FB8-ABBA9A914B9E}" type="datetimeFigureOut">
              <a:rPr lang="en-US" smtClean="0"/>
              <a:t>4/24/2012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88B7E41-0F59-449D-8BF3-7BAAAB6F60FC}"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715016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935252-CBCB-4BD0-8FB8-ABBA9A914B9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B7E41-0F59-449D-8BF3-7BAAAB6F60F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71567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935252-CBCB-4BD0-8FB8-ABBA9A914B9E}" type="datetimeFigureOut">
              <a:rPr lang="en-US" smtClean="0"/>
              <a:t>4/24/2012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B7E41-0F59-449D-8BF3-7BAAAB6F60F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2758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935252-CBCB-4BD0-8FB8-ABBA9A914B9E}" type="datetimeFigureOut">
              <a:rPr lang="en-US" smtClean="0"/>
              <a:t>4/24/2012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B7E41-0F59-449D-8BF3-7BAAAB6F60FC}"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870378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9935252-CBCB-4BD0-8FB8-ABBA9A914B9E}" type="datetimeFigureOut">
              <a:rPr lang="en-US" smtClean="0"/>
              <a:t>4/24/2012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B7E41-0F59-449D-8BF3-7BAAAB6F60FC}" type="slidenum">
              <a:rPr lang="en-US" smtClean="0"/>
              <a:t>‹#›</a:t>
            </a:fld>
            <a:endParaRPr lang="en-US"/>
          </a:p>
        </p:txBody>
      </p:sp>
    </p:spTree>
    <p:extLst>
      <p:ext uri="{BB962C8B-B14F-4D97-AF65-F5344CB8AC3E}">
        <p14:creationId xmlns:p14="http://schemas.microsoft.com/office/powerpoint/2010/main" val="5919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935252-CBCB-4BD0-8FB8-ABBA9A914B9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B7E41-0F59-449D-8BF3-7BAAAB6F60F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35252-CBCB-4BD0-8FB8-ABBA9A914B9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88B7E41-0F59-449D-8BF3-7BAAAB6F60FC}"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148184089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35252-CBCB-4BD0-8FB8-ABBA9A914B9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B7E41-0F59-449D-8BF3-7BAAAB6F60FC}"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34658883"/>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35252-CBCB-4BD0-8FB8-ABBA9A914B9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B7E41-0F59-449D-8BF3-7BAAAB6F60FC}" type="slidenum">
              <a:rPr lang="en-US" smtClean="0"/>
              <a:t>‹#›</a:t>
            </a:fld>
            <a:endParaRPr lang="en-US"/>
          </a:p>
        </p:txBody>
      </p:sp>
    </p:spTree>
    <p:extLst>
      <p:ext uri="{BB962C8B-B14F-4D97-AF65-F5344CB8AC3E}">
        <p14:creationId xmlns:p14="http://schemas.microsoft.com/office/powerpoint/2010/main" val="2538082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935252-CBCB-4BD0-8FB8-ABBA9A914B9E}"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88B7E41-0F59-449D-8BF3-7BAAAB6F60FC}" type="slidenum">
              <a:rPr lang="en-US" smtClean="0"/>
              <a:t>‹#›</a:t>
            </a:fld>
            <a:endParaRPr lang="en-US"/>
          </a:p>
        </p:txBody>
      </p:sp>
    </p:spTree>
    <p:extLst>
      <p:ext uri="{BB962C8B-B14F-4D97-AF65-F5344CB8AC3E}">
        <p14:creationId xmlns:p14="http://schemas.microsoft.com/office/powerpoint/2010/main" val="598469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69935252-CBCB-4BD0-8FB8-ABBA9A914B9E}" type="datetimeFigureOut">
              <a:rPr lang="en-US" smtClean="0"/>
              <a:t>4/24/2012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88B7E41-0F59-449D-8BF3-7BAAAB6F60FC}"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935252-CBCB-4BD0-8FB8-ABBA9A914B9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B7E41-0F59-449D-8BF3-7BAAAB6F60F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935252-CBCB-4BD0-8FB8-ABBA9A914B9E}" type="datetimeFigureOut">
              <a:rPr lang="en-US" smtClean="0"/>
              <a:t>4/24/2012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B7E41-0F59-449D-8BF3-7BAAAB6F60F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935252-CBCB-4BD0-8FB8-ABBA9A914B9E}" type="datetimeFigureOut">
              <a:rPr lang="en-US" smtClean="0"/>
              <a:t>4/24/2012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B7E41-0F59-449D-8BF3-7BAAAB6F60FC}"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9935252-CBCB-4BD0-8FB8-ABBA9A914B9E}" type="datetimeFigureOut">
              <a:rPr lang="en-US" smtClean="0"/>
              <a:t>4/24/2012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B7E41-0F59-449D-8BF3-7BAAAB6F60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35252-CBCB-4BD0-8FB8-ABBA9A914B9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88B7E41-0F59-449D-8BF3-7BAAAB6F60FC}"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35252-CBCB-4BD0-8FB8-ABBA9A914B9E}"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B7E41-0F59-449D-8BF3-7BAAAB6F60FC}"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69935252-CBCB-4BD0-8FB8-ABBA9A914B9E}" type="datetimeFigureOut">
              <a:rPr lang="en-US" smtClean="0"/>
              <a:t>4/24/2012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88B7E41-0F59-449D-8BF3-7BAAAB6F60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69935252-CBCB-4BD0-8FB8-ABBA9A914B9E}" type="datetimeFigureOut">
              <a:rPr lang="en-US" smtClean="0"/>
              <a:t>4/24/2012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88B7E41-0F59-449D-8BF3-7BAAAB6F60FC}" type="slidenum">
              <a:rPr lang="en-US" smtClean="0"/>
              <a:t>‹#›</a:t>
            </a:fld>
            <a:endParaRPr lang="en-US"/>
          </a:p>
        </p:txBody>
      </p:sp>
    </p:spTree>
    <p:extLst>
      <p:ext uri="{BB962C8B-B14F-4D97-AF65-F5344CB8AC3E}">
        <p14:creationId xmlns:p14="http://schemas.microsoft.com/office/powerpoint/2010/main" val="3792042271"/>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1"/>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1"/>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1"/>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1"/>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1"/>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3962" r="3962"/>
          <a:stretch>
            <a:fillRect/>
          </a:stretch>
        </p:blipFill>
        <p:spPr/>
      </p:pic>
      <p:sp>
        <p:nvSpPr>
          <p:cNvPr id="8" name="TextBox 7"/>
          <p:cNvSpPr txBox="1"/>
          <p:nvPr/>
        </p:nvSpPr>
        <p:spPr>
          <a:xfrm rot="5400000">
            <a:off x="5061466" y="2752638"/>
            <a:ext cx="5943600" cy="1200329"/>
          </a:xfrm>
          <a:prstGeom prst="rect">
            <a:avLst/>
          </a:prstGeom>
          <a:noFill/>
        </p:spPr>
        <p:txBody>
          <a:bodyPr wrap="square" rtlCol="0">
            <a:spAutoFit/>
          </a:bodyPr>
          <a:lstStyle/>
          <a:p>
            <a:pPr algn="ctr"/>
            <a:r>
              <a:rPr lang="en-US" sz="3600" b="1" dirty="0" smtClean="0"/>
              <a:t>The Culture of Feedback at Your School </a:t>
            </a:r>
            <a:endParaRPr lang="en-US" sz="7200" dirty="0"/>
          </a:p>
        </p:txBody>
      </p:sp>
    </p:spTree>
    <p:extLst>
      <p:ext uri="{BB962C8B-B14F-4D97-AF65-F5344CB8AC3E}">
        <p14:creationId xmlns:p14="http://schemas.microsoft.com/office/powerpoint/2010/main" val="341356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pPr algn="ctr"/>
            <a:r>
              <a:rPr lang="en-US" sz="2400" dirty="0" smtClean="0"/>
              <a:t>Student to School Feedback </a:t>
            </a:r>
            <a:endParaRPr lang="en-US" sz="2400" dirty="0"/>
          </a:p>
        </p:txBody>
      </p:sp>
      <p:sp>
        <p:nvSpPr>
          <p:cNvPr id="9" name="Title 8"/>
          <p:cNvSpPr>
            <a:spLocks noGrp="1"/>
          </p:cNvSpPr>
          <p:nvPr>
            <p:ph type="title"/>
          </p:nvPr>
        </p:nvSpPr>
        <p:spPr>
          <a:xfrm>
            <a:off x="457200" y="2052960"/>
            <a:ext cx="6324600" cy="2366640"/>
          </a:xfrm>
        </p:spPr>
        <p:txBody>
          <a:bodyPr/>
          <a:lstStyle/>
          <a:p>
            <a:r>
              <a:rPr lang="en-US" sz="3200" dirty="0" smtClean="0"/>
              <a:t>What methods does the school use to gather feedback from students on their satisfaction with their education? </a:t>
            </a:r>
            <a:br>
              <a:rPr lang="en-US" sz="3200" dirty="0" smtClean="0"/>
            </a:br>
            <a:r>
              <a:rPr lang="en-US" sz="3200" dirty="0"/>
              <a:t/>
            </a:r>
            <a:br>
              <a:rPr lang="en-US" sz="3200" dirty="0"/>
            </a:br>
            <a:r>
              <a:rPr lang="en-US" sz="3200" dirty="0" smtClean="0"/>
              <a:t>Do you gather feedback from graduates who have been practicing in the field for a period of time? </a:t>
            </a:r>
            <a:br>
              <a:rPr lang="en-US" sz="3200" dirty="0" smtClean="0"/>
            </a:br>
            <a:r>
              <a:rPr lang="en-US" sz="3200" dirty="0"/>
              <a:t/>
            </a:r>
            <a:br>
              <a:rPr lang="en-US" sz="3200" dirty="0"/>
            </a:br>
            <a:r>
              <a:rPr lang="en-US" sz="3200" dirty="0" smtClean="0"/>
              <a:t>How do you incorporate this feedback into school planning? </a:t>
            </a:r>
            <a:endParaRPr lang="en-US" sz="3200" dirty="0"/>
          </a:p>
        </p:txBody>
      </p:sp>
    </p:spTree>
    <p:extLst>
      <p:ext uri="{BB962C8B-B14F-4D97-AF65-F5344CB8AC3E}">
        <p14:creationId xmlns:p14="http://schemas.microsoft.com/office/powerpoint/2010/main" val="4064249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pPr algn="ctr"/>
            <a:r>
              <a:rPr lang="en-US" sz="2400" dirty="0" smtClean="0"/>
              <a:t>Feedback on Curriculum </a:t>
            </a:r>
            <a:endParaRPr lang="en-US" sz="2400" dirty="0"/>
          </a:p>
        </p:txBody>
      </p:sp>
      <p:sp>
        <p:nvSpPr>
          <p:cNvPr id="9" name="Title 8"/>
          <p:cNvSpPr>
            <a:spLocks noGrp="1"/>
          </p:cNvSpPr>
          <p:nvPr>
            <p:ph type="title"/>
          </p:nvPr>
        </p:nvSpPr>
        <p:spPr>
          <a:xfrm>
            <a:off x="457200" y="2052960"/>
            <a:ext cx="6324600" cy="2366640"/>
          </a:xfrm>
        </p:spPr>
        <p:txBody>
          <a:bodyPr/>
          <a:lstStyle/>
          <a:p>
            <a:r>
              <a:rPr lang="en-US" dirty="0" smtClean="0"/>
              <a:t>How do you gather feedback from instructors on curriculum improvements, course structure, and student services?</a:t>
            </a:r>
            <a:br>
              <a:rPr lang="en-US" dirty="0" smtClean="0"/>
            </a:br>
            <a:r>
              <a:rPr lang="en-US" dirty="0"/>
              <a:t/>
            </a:r>
            <a:br>
              <a:rPr lang="en-US" dirty="0"/>
            </a:br>
            <a:r>
              <a:rPr lang="en-US" dirty="0" smtClean="0"/>
              <a:t>How do you manage expectations and prioritize instructor suggestions?  </a:t>
            </a:r>
            <a:endParaRPr lang="en-US" dirty="0"/>
          </a:p>
        </p:txBody>
      </p:sp>
    </p:spTree>
    <p:extLst>
      <p:ext uri="{BB962C8B-B14F-4D97-AF65-F5344CB8AC3E}">
        <p14:creationId xmlns:p14="http://schemas.microsoft.com/office/powerpoint/2010/main" val="3429940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pPr algn="ctr"/>
            <a:r>
              <a:rPr lang="en-US" sz="2400" dirty="0" smtClean="0"/>
              <a:t>Employer Feedback to the School </a:t>
            </a:r>
            <a:endParaRPr lang="en-US" sz="2400" dirty="0"/>
          </a:p>
        </p:txBody>
      </p:sp>
      <p:sp>
        <p:nvSpPr>
          <p:cNvPr id="9" name="Title 8"/>
          <p:cNvSpPr>
            <a:spLocks noGrp="1"/>
          </p:cNvSpPr>
          <p:nvPr>
            <p:ph type="title"/>
          </p:nvPr>
        </p:nvSpPr>
        <p:spPr/>
        <p:txBody>
          <a:bodyPr/>
          <a:lstStyle/>
          <a:p>
            <a:r>
              <a:rPr lang="en-US" dirty="0" smtClean="0"/>
              <a:t>How does your school obtain feedback from employers on the performance of graduates? </a:t>
            </a:r>
            <a:br>
              <a:rPr lang="en-US" dirty="0" smtClean="0"/>
            </a:br>
            <a:r>
              <a:rPr lang="en-US" dirty="0"/>
              <a:t/>
            </a:r>
            <a:br>
              <a:rPr lang="en-US" dirty="0"/>
            </a:br>
            <a:r>
              <a:rPr lang="en-US" dirty="0" smtClean="0"/>
              <a:t>Can you provide an example of one way that employer feedback influenced your curriculum? </a:t>
            </a:r>
            <a:endParaRPr lang="en-US" dirty="0"/>
          </a:p>
        </p:txBody>
      </p:sp>
    </p:spTree>
    <p:extLst>
      <p:ext uri="{BB962C8B-B14F-4D97-AF65-F5344CB8AC3E}">
        <p14:creationId xmlns:p14="http://schemas.microsoft.com/office/powerpoint/2010/main" val="3120461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pPr algn="ctr"/>
            <a:r>
              <a:rPr lang="en-US" sz="2400" dirty="0" smtClean="0"/>
              <a:t>Student Clinic Feedback </a:t>
            </a:r>
            <a:endParaRPr lang="en-US" sz="2400" dirty="0"/>
          </a:p>
        </p:txBody>
      </p:sp>
      <p:sp>
        <p:nvSpPr>
          <p:cNvPr id="9" name="Title 8"/>
          <p:cNvSpPr>
            <a:spLocks noGrp="1"/>
          </p:cNvSpPr>
          <p:nvPr>
            <p:ph type="title"/>
          </p:nvPr>
        </p:nvSpPr>
        <p:spPr/>
        <p:txBody>
          <a:bodyPr/>
          <a:lstStyle/>
          <a:p>
            <a:r>
              <a:rPr lang="en-US" dirty="0" smtClean="0"/>
              <a:t>What systems do you have in place to ensure that clients are giving constructive and detailed feedback in the student clinic (beyond the typical “It was great!” comments)? </a:t>
            </a:r>
            <a:endParaRPr lang="en-US" dirty="0"/>
          </a:p>
        </p:txBody>
      </p:sp>
    </p:spTree>
    <p:extLst>
      <p:ext uri="{BB962C8B-B14F-4D97-AF65-F5344CB8AC3E}">
        <p14:creationId xmlns:p14="http://schemas.microsoft.com/office/powerpoint/2010/main" val="570011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10401" y="2892277"/>
            <a:ext cx="1981200" cy="1645920"/>
          </a:xfrm>
        </p:spPr>
        <p:txBody>
          <a:bodyPr>
            <a:normAutofit/>
          </a:bodyPr>
          <a:lstStyle/>
          <a:p>
            <a:pPr algn="ctr"/>
            <a:r>
              <a:rPr lang="en-US" sz="3600" dirty="0" smtClean="0">
                <a:solidFill>
                  <a:schemeClr val="bg1"/>
                </a:solidFill>
              </a:rPr>
              <a:t>Thank You! </a:t>
            </a:r>
            <a:endParaRPr lang="en-US" sz="3600" dirty="0">
              <a:solidFill>
                <a:schemeClr val="bg1"/>
              </a:solidFill>
            </a:endParaRPr>
          </a:p>
        </p:txBody>
      </p:sp>
      <p:sp>
        <p:nvSpPr>
          <p:cNvPr id="4" name="TextBox 3"/>
          <p:cNvSpPr txBox="1"/>
          <p:nvPr/>
        </p:nvSpPr>
        <p:spPr>
          <a:xfrm>
            <a:off x="457200" y="609600"/>
            <a:ext cx="6172200" cy="6447919"/>
          </a:xfrm>
          <a:prstGeom prst="rect">
            <a:avLst/>
          </a:prstGeom>
          <a:noFill/>
        </p:spPr>
        <p:txBody>
          <a:bodyPr wrap="square" rtlCol="0">
            <a:spAutoFit/>
          </a:bodyPr>
          <a:lstStyle/>
          <a:p>
            <a:pPr marL="285750" indent="-285750">
              <a:spcAft>
                <a:spcPts val="600"/>
              </a:spcAft>
              <a:buFont typeface="Arial" pitchFamily="34" charset="0"/>
              <a:buChar char="•"/>
            </a:pPr>
            <a:r>
              <a:rPr lang="en-US" sz="2400" dirty="0" err="1" smtClean="0">
                <a:solidFill>
                  <a:schemeClr val="bg1"/>
                </a:solidFill>
              </a:rPr>
              <a:t>Biofreeze</a:t>
            </a:r>
            <a:r>
              <a:rPr lang="en-US" sz="2400" dirty="0" smtClean="0">
                <a:solidFill>
                  <a:schemeClr val="bg1"/>
                </a:solidFill>
              </a:rPr>
              <a:t> </a:t>
            </a:r>
          </a:p>
          <a:p>
            <a:pPr marL="285750" indent="-285750">
              <a:spcAft>
                <a:spcPts val="600"/>
              </a:spcAft>
              <a:buFont typeface="Arial" pitchFamily="34" charset="0"/>
              <a:buChar char="•"/>
            </a:pPr>
            <a:r>
              <a:rPr lang="en-US" sz="2400" dirty="0" err="1" smtClean="0">
                <a:solidFill>
                  <a:schemeClr val="bg1"/>
                </a:solidFill>
              </a:rPr>
              <a:t>Biotone</a:t>
            </a:r>
            <a:endParaRPr lang="en-US" sz="2400" dirty="0" smtClean="0">
              <a:solidFill>
                <a:schemeClr val="bg1"/>
              </a:solidFill>
            </a:endParaRPr>
          </a:p>
          <a:p>
            <a:pPr marL="285750" indent="-285750">
              <a:spcAft>
                <a:spcPts val="600"/>
              </a:spcAft>
              <a:buFont typeface="Arial" pitchFamily="34" charset="0"/>
              <a:buChar char="•"/>
            </a:pPr>
            <a:r>
              <a:rPr lang="en-US" sz="2400" dirty="0" smtClean="0">
                <a:solidFill>
                  <a:schemeClr val="bg1"/>
                </a:solidFill>
              </a:rPr>
              <a:t>Bon Vital</a:t>
            </a:r>
          </a:p>
          <a:p>
            <a:pPr marL="285750" indent="-285750">
              <a:spcAft>
                <a:spcPts val="600"/>
              </a:spcAft>
              <a:buFont typeface="Arial" pitchFamily="34" charset="0"/>
              <a:buChar char="•"/>
            </a:pPr>
            <a:r>
              <a:rPr lang="en-US" sz="2400" dirty="0" smtClean="0">
                <a:solidFill>
                  <a:schemeClr val="bg1"/>
                </a:solidFill>
              </a:rPr>
              <a:t>Books of Discovery</a:t>
            </a:r>
          </a:p>
          <a:p>
            <a:pPr marL="285750" indent="-285750">
              <a:spcAft>
                <a:spcPts val="600"/>
              </a:spcAft>
              <a:buFont typeface="Arial" pitchFamily="34" charset="0"/>
              <a:buChar char="•"/>
            </a:pPr>
            <a:r>
              <a:rPr lang="en-US" sz="2400" dirty="0" smtClean="0">
                <a:solidFill>
                  <a:schemeClr val="bg1"/>
                </a:solidFill>
              </a:rPr>
              <a:t>COMTA</a:t>
            </a:r>
          </a:p>
          <a:p>
            <a:pPr marL="285750" indent="-285750">
              <a:spcAft>
                <a:spcPts val="600"/>
              </a:spcAft>
              <a:buFont typeface="Arial" pitchFamily="34" charset="0"/>
              <a:buChar char="•"/>
            </a:pPr>
            <a:r>
              <a:rPr lang="en-US" sz="2400" dirty="0" smtClean="0">
                <a:solidFill>
                  <a:schemeClr val="bg1"/>
                </a:solidFill>
              </a:rPr>
              <a:t>Elements Therapeutic Massage </a:t>
            </a:r>
          </a:p>
          <a:p>
            <a:pPr marL="285750" indent="-285750">
              <a:spcAft>
                <a:spcPts val="600"/>
              </a:spcAft>
              <a:buFont typeface="Arial" pitchFamily="34" charset="0"/>
              <a:buChar char="•"/>
            </a:pPr>
            <a:r>
              <a:rPr lang="en-US" sz="2400" dirty="0" smtClean="0">
                <a:solidFill>
                  <a:schemeClr val="bg1"/>
                </a:solidFill>
              </a:rPr>
              <a:t>Goddard College </a:t>
            </a:r>
          </a:p>
          <a:p>
            <a:pPr marL="285750" indent="-285750">
              <a:spcAft>
                <a:spcPts val="600"/>
              </a:spcAft>
              <a:buFont typeface="Arial" pitchFamily="34" charset="0"/>
              <a:buChar char="•"/>
            </a:pPr>
            <a:r>
              <a:rPr lang="en-US" sz="2400" dirty="0" smtClean="0">
                <a:solidFill>
                  <a:schemeClr val="bg1"/>
                </a:solidFill>
              </a:rPr>
              <a:t>Lippincott Williams &amp; Wilkins </a:t>
            </a:r>
          </a:p>
          <a:p>
            <a:pPr marL="285750" indent="-285750">
              <a:spcAft>
                <a:spcPts val="600"/>
              </a:spcAft>
              <a:buFont typeface="Arial" pitchFamily="34" charset="0"/>
              <a:buChar char="•"/>
            </a:pPr>
            <a:r>
              <a:rPr lang="en-US" sz="2400" dirty="0" smtClean="0">
                <a:solidFill>
                  <a:schemeClr val="bg1"/>
                </a:solidFill>
              </a:rPr>
              <a:t>Massage Envy </a:t>
            </a:r>
          </a:p>
          <a:p>
            <a:pPr marL="285750" indent="-285750">
              <a:spcAft>
                <a:spcPts val="600"/>
              </a:spcAft>
              <a:buFont typeface="Arial" pitchFamily="34" charset="0"/>
              <a:buChar char="•"/>
            </a:pPr>
            <a:r>
              <a:rPr lang="en-US" sz="2400" dirty="0">
                <a:solidFill>
                  <a:schemeClr val="bg1"/>
                </a:solidFill>
              </a:rPr>
              <a:t>Massage Warehouse</a:t>
            </a:r>
          </a:p>
          <a:p>
            <a:pPr marL="285750" indent="-285750">
              <a:spcAft>
                <a:spcPts val="600"/>
              </a:spcAft>
              <a:buFont typeface="Arial" pitchFamily="34" charset="0"/>
              <a:buChar char="•"/>
            </a:pPr>
            <a:r>
              <a:rPr lang="en-US" sz="2400" dirty="0" smtClean="0">
                <a:solidFill>
                  <a:schemeClr val="bg1"/>
                </a:solidFill>
              </a:rPr>
              <a:t>Milady </a:t>
            </a:r>
          </a:p>
          <a:p>
            <a:pPr marL="285750" indent="-285750">
              <a:spcAft>
                <a:spcPts val="600"/>
              </a:spcAft>
              <a:buFont typeface="Arial" pitchFamily="34" charset="0"/>
              <a:buChar char="•"/>
            </a:pPr>
            <a:r>
              <a:rPr lang="en-US" sz="2400" dirty="0" err="1" smtClean="0">
                <a:solidFill>
                  <a:schemeClr val="bg1"/>
                </a:solidFill>
              </a:rPr>
              <a:t>Oakworks</a:t>
            </a:r>
            <a:r>
              <a:rPr lang="en-US" sz="2400" dirty="0" smtClean="0">
                <a:solidFill>
                  <a:schemeClr val="bg1"/>
                </a:solidFill>
              </a:rPr>
              <a:t> </a:t>
            </a:r>
          </a:p>
          <a:p>
            <a:pPr marL="285750" indent="-285750">
              <a:spcAft>
                <a:spcPts val="600"/>
              </a:spcAft>
              <a:buFont typeface="Arial" pitchFamily="34" charset="0"/>
              <a:buChar char="•"/>
            </a:pPr>
            <a:r>
              <a:rPr lang="en-US" sz="2400" dirty="0" smtClean="0">
                <a:solidFill>
                  <a:schemeClr val="bg1"/>
                </a:solidFill>
              </a:rPr>
              <a:t>Pearson Education </a:t>
            </a:r>
          </a:p>
          <a:p>
            <a:endParaRPr lang="en-US" dirty="0" smtClean="0"/>
          </a:p>
          <a:p>
            <a:pPr marL="285750" indent="-285750">
              <a:buFont typeface="Arial" pitchFamily="34" charset="0"/>
              <a:buChar char="•"/>
            </a:pPr>
            <a:endParaRPr lang="en-US" dirty="0"/>
          </a:p>
        </p:txBody>
      </p:sp>
    </p:spTree>
    <p:extLst>
      <p:ext uri="{BB962C8B-B14F-4D97-AF65-F5344CB8AC3E}">
        <p14:creationId xmlns:p14="http://schemas.microsoft.com/office/powerpoint/2010/main" val="3181842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sz="2800" dirty="0" smtClean="0"/>
              <a:t>Panelists: </a:t>
            </a:r>
          </a:p>
          <a:p>
            <a:pPr lvl="1"/>
            <a:r>
              <a:rPr lang="en-US" sz="2400" dirty="0" smtClean="0"/>
              <a:t>Dr. Drew Riffe</a:t>
            </a:r>
          </a:p>
          <a:p>
            <a:pPr lvl="1"/>
            <a:r>
              <a:rPr lang="en-US" sz="2400" dirty="0" smtClean="0"/>
              <a:t>Diane </a:t>
            </a:r>
            <a:r>
              <a:rPr lang="en-US" sz="2400" dirty="0" err="1" smtClean="0"/>
              <a:t>Geddis</a:t>
            </a:r>
            <a:endParaRPr lang="en-US" sz="2400" dirty="0" smtClean="0"/>
          </a:p>
          <a:p>
            <a:pPr lvl="1"/>
            <a:r>
              <a:rPr lang="en-US" sz="2400" dirty="0" smtClean="0"/>
              <a:t>Jeff Forman </a:t>
            </a:r>
          </a:p>
          <a:p>
            <a:pPr lvl="1"/>
            <a:endParaRPr lang="en-US" sz="2400" dirty="0"/>
          </a:p>
          <a:p>
            <a:r>
              <a:rPr lang="en-US" sz="2800" dirty="0" smtClean="0"/>
              <a:t>Panel Moderator: </a:t>
            </a:r>
          </a:p>
          <a:p>
            <a:pPr lvl="1"/>
            <a:r>
              <a:rPr lang="en-US" sz="2600" dirty="0" smtClean="0"/>
              <a:t>Jacqueline Hungerford </a:t>
            </a:r>
            <a:endParaRPr lang="en-US" sz="2600" dirty="0"/>
          </a:p>
        </p:txBody>
      </p:sp>
      <p:sp>
        <p:nvSpPr>
          <p:cNvPr id="5" name="Title 4"/>
          <p:cNvSpPr>
            <a:spLocks noGrp="1"/>
          </p:cNvSpPr>
          <p:nvPr>
            <p:ph type="title"/>
          </p:nvPr>
        </p:nvSpPr>
        <p:spPr/>
        <p:txBody>
          <a:bodyPr/>
          <a:lstStyle/>
          <a:p>
            <a:r>
              <a:rPr lang="en-US" dirty="0" smtClean="0"/>
              <a:t>Panel Introductions </a:t>
            </a:r>
            <a:endParaRPr lang="en-US" dirty="0"/>
          </a:p>
        </p:txBody>
      </p:sp>
    </p:spTree>
    <p:extLst>
      <p:ext uri="{BB962C8B-B14F-4D97-AF65-F5344CB8AC3E}">
        <p14:creationId xmlns:p14="http://schemas.microsoft.com/office/powerpoint/2010/main" val="2174415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pPr algn="ctr"/>
            <a:r>
              <a:rPr lang="en-US" sz="2400" dirty="0" smtClean="0"/>
              <a:t>Feedback and School Changes </a:t>
            </a:r>
            <a:endParaRPr lang="en-US" sz="2400" dirty="0"/>
          </a:p>
        </p:txBody>
      </p:sp>
      <p:sp>
        <p:nvSpPr>
          <p:cNvPr id="9" name="Title 8"/>
          <p:cNvSpPr>
            <a:spLocks noGrp="1"/>
          </p:cNvSpPr>
          <p:nvPr>
            <p:ph type="title"/>
          </p:nvPr>
        </p:nvSpPr>
        <p:spPr/>
        <p:txBody>
          <a:bodyPr/>
          <a:lstStyle/>
          <a:p>
            <a:r>
              <a:rPr lang="en-US" dirty="0" smtClean="0"/>
              <a:t>Can you provide an example of an instance where feedback caused a significant change in school operations?  </a:t>
            </a:r>
            <a:br>
              <a:rPr lang="en-US" dirty="0" smtClean="0"/>
            </a:br>
            <a:r>
              <a:rPr lang="en-US" dirty="0"/>
              <a:t/>
            </a:r>
            <a:br>
              <a:rPr lang="en-US" dirty="0"/>
            </a:br>
            <a:r>
              <a:rPr lang="en-US" dirty="0" smtClean="0"/>
              <a:t>What was the feedback and how did the school change? </a:t>
            </a:r>
            <a:endParaRPr lang="en-US" dirty="0"/>
          </a:p>
        </p:txBody>
      </p:sp>
    </p:spTree>
    <p:extLst>
      <p:ext uri="{BB962C8B-B14F-4D97-AF65-F5344CB8AC3E}">
        <p14:creationId xmlns:p14="http://schemas.microsoft.com/office/powerpoint/2010/main" val="1132505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pPr algn="ctr"/>
            <a:r>
              <a:rPr lang="en-US" sz="2400" dirty="0" smtClean="0"/>
              <a:t>A Culture of Feedback </a:t>
            </a:r>
            <a:endParaRPr lang="en-US" sz="2400" dirty="0"/>
          </a:p>
        </p:txBody>
      </p:sp>
      <p:sp>
        <p:nvSpPr>
          <p:cNvPr id="9" name="Title 8"/>
          <p:cNvSpPr>
            <a:spLocks noGrp="1"/>
          </p:cNvSpPr>
          <p:nvPr>
            <p:ph type="title"/>
          </p:nvPr>
        </p:nvSpPr>
        <p:spPr/>
        <p:txBody>
          <a:bodyPr/>
          <a:lstStyle/>
          <a:p>
            <a:r>
              <a:rPr lang="en-US" dirty="0" smtClean="0"/>
              <a:t>How can a school create a culture of giving and receiving effective feedback and using that feedback to improve school operations or classroom instruction? </a:t>
            </a:r>
            <a:endParaRPr lang="en-US" dirty="0"/>
          </a:p>
        </p:txBody>
      </p:sp>
    </p:spTree>
    <p:extLst>
      <p:ext uri="{BB962C8B-B14F-4D97-AF65-F5344CB8AC3E}">
        <p14:creationId xmlns:p14="http://schemas.microsoft.com/office/powerpoint/2010/main" val="2455651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pPr algn="ctr"/>
            <a:r>
              <a:rPr lang="en-US" sz="2400" dirty="0" smtClean="0"/>
              <a:t>Feedback to Students </a:t>
            </a:r>
            <a:endParaRPr lang="en-US" sz="2400" dirty="0"/>
          </a:p>
        </p:txBody>
      </p:sp>
      <p:sp>
        <p:nvSpPr>
          <p:cNvPr id="9" name="Title 8"/>
          <p:cNvSpPr>
            <a:spLocks noGrp="1"/>
          </p:cNvSpPr>
          <p:nvPr>
            <p:ph type="title"/>
          </p:nvPr>
        </p:nvSpPr>
        <p:spPr/>
        <p:txBody>
          <a:bodyPr/>
          <a:lstStyle/>
          <a:p>
            <a:r>
              <a:rPr lang="en-US" dirty="0" smtClean="0"/>
              <a:t>Would you tell us about the methods teachers at your school use to give students effective feedback? </a:t>
            </a:r>
            <a:br>
              <a:rPr lang="en-US" dirty="0" smtClean="0"/>
            </a:br>
            <a:r>
              <a:rPr lang="en-US" dirty="0"/>
              <a:t/>
            </a:r>
            <a:br>
              <a:rPr lang="en-US" dirty="0"/>
            </a:br>
            <a:r>
              <a:rPr lang="en-US" dirty="0" smtClean="0"/>
              <a:t>Do instructors receive direction about strategies for ensuring that feedback supports student growth? </a:t>
            </a:r>
            <a:endParaRPr lang="en-US" dirty="0"/>
          </a:p>
        </p:txBody>
      </p:sp>
    </p:spTree>
    <p:extLst>
      <p:ext uri="{BB962C8B-B14F-4D97-AF65-F5344CB8AC3E}">
        <p14:creationId xmlns:p14="http://schemas.microsoft.com/office/powerpoint/2010/main" val="4144322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pPr algn="ctr"/>
            <a:r>
              <a:rPr lang="en-US" sz="2400" dirty="0" smtClean="0"/>
              <a:t>Student to Student Feedback </a:t>
            </a:r>
            <a:endParaRPr lang="en-US" sz="2400" dirty="0"/>
          </a:p>
        </p:txBody>
      </p:sp>
      <p:sp>
        <p:nvSpPr>
          <p:cNvPr id="9" name="Title 8"/>
          <p:cNvSpPr>
            <a:spLocks noGrp="1"/>
          </p:cNvSpPr>
          <p:nvPr>
            <p:ph type="title"/>
          </p:nvPr>
        </p:nvSpPr>
        <p:spPr/>
        <p:txBody>
          <a:bodyPr/>
          <a:lstStyle/>
          <a:p>
            <a:r>
              <a:rPr lang="en-US" dirty="0" smtClean="0"/>
              <a:t>How do we teach students to give usable, constructive feedback to one another? </a:t>
            </a:r>
            <a:br>
              <a:rPr lang="en-US" dirty="0" smtClean="0"/>
            </a:br>
            <a:r>
              <a:rPr lang="en-US" dirty="0"/>
              <a:t/>
            </a:r>
            <a:br>
              <a:rPr lang="en-US" dirty="0"/>
            </a:br>
            <a:r>
              <a:rPr lang="en-US" dirty="0" smtClean="0"/>
              <a:t>How do we reinforce those good feedback-giving behaviors in the classroom?  </a:t>
            </a:r>
            <a:endParaRPr lang="en-US" dirty="0"/>
          </a:p>
        </p:txBody>
      </p:sp>
    </p:spTree>
    <p:extLst>
      <p:ext uri="{BB962C8B-B14F-4D97-AF65-F5344CB8AC3E}">
        <p14:creationId xmlns:p14="http://schemas.microsoft.com/office/powerpoint/2010/main" val="1312928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pPr algn="ctr"/>
            <a:r>
              <a:rPr lang="en-US" sz="2400" dirty="0" smtClean="0"/>
              <a:t>Student to Teacher Feedback  </a:t>
            </a:r>
            <a:endParaRPr lang="en-US" sz="2400" dirty="0"/>
          </a:p>
        </p:txBody>
      </p:sp>
      <p:sp>
        <p:nvSpPr>
          <p:cNvPr id="9" name="Title 8"/>
          <p:cNvSpPr>
            <a:spLocks noGrp="1"/>
          </p:cNvSpPr>
          <p:nvPr>
            <p:ph type="title"/>
          </p:nvPr>
        </p:nvSpPr>
        <p:spPr/>
        <p:txBody>
          <a:bodyPr/>
          <a:lstStyle/>
          <a:p>
            <a:r>
              <a:rPr lang="en-US" dirty="0" smtClean="0"/>
              <a:t>Many schools ask students to complete a form as a way to provide feedback to instructors from students. Are there any methods, besides a form, that you have found useful? </a:t>
            </a:r>
            <a:endParaRPr lang="en-US" dirty="0"/>
          </a:p>
        </p:txBody>
      </p:sp>
    </p:spTree>
    <p:extLst>
      <p:ext uri="{BB962C8B-B14F-4D97-AF65-F5344CB8AC3E}">
        <p14:creationId xmlns:p14="http://schemas.microsoft.com/office/powerpoint/2010/main" val="802521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pPr algn="ctr"/>
            <a:r>
              <a:rPr lang="en-US" sz="2400" dirty="0" smtClean="0"/>
              <a:t>Teacher to Teacher Feedback  </a:t>
            </a:r>
            <a:endParaRPr lang="en-US" sz="2400" dirty="0"/>
          </a:p>
        </p:txBody>
      </p:sp>
      <p:sp>
        <p:nvSpPr>
          <p:cNvPr id="9" name="Title 8"/>
          <p:cNvSpPr>
            <a:spLocks noGrp="1"/>
          </p:cNvSpPr>
          <p:nvPr>
            <p:ph type="title"/>
          </p:nvPr>
        </p:nvSpPr>
        <p:spPr/>
        <p:txBody>
          <a:bodyPr/>
          <a:lstStyle/>
          <a:p>
            <a:r>
              <a:rPr lang="en-US" dirty="0" smtClean="0"/>
              <a:t>Do you have a system in place where one instructor gives feedback to another instructor after observing a lesson? </a:t>
            </a:r>
            <a:br>
              <a:rPr lang="en-US" dirty="0" smtClean="0"/>
            </a:br>
            <a:r>
              <a:rPr lang="en-US" dirty="0"/>
              <a:t/>
            </a:r>
            <a:br>
              <a:rPr lang="en-US" dirty="0"/>
            </a:br>
            <a:r>
              <a:rPr lang="en-US" dirty="0" smtClean="0"/>
              <a:t>How does this process work at your school? </a:t>
            </a:r>
            <a:endParaRPr lang="en-US" dirty="0"/>
          </a:p>
        </p:txBody>
      </p:sp>
    </p:spTree>
    <p:extLst>
      <p:ext uri="{BB962C8B-B14F-4D97-AF65-F5344CB8AC3E}">
        <p14:creationId xmlns:p14="http://schemas.microsoft.com/office/powerpoint/2010/main" val="2278352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pPr algn="ctr"/>
            <a:r>
              <a:rPr lang="en-US" sz="2400" dirty="0" smtClean="0"/>
              <a:t>Admin to Instructor Feedback  </a:t>
            </a:r>
            <a:endParaRPr lang="en-US" sz="2400" dirty="0"/>
          </a:p>
        </p:txBody>
      </p:sp>
      <p:sp>
        <p:nvSpPr>
          <p:cNvPr id="9" name="Title 8"/>
          <p:cNvSpPr>
            <a:spLocks noGrp="1"/>
          </p:cNvSpPr>
          <p:nvPr>
            <p:ph type="title"/>
          </p:nvPr>
        </p:nvSpPr>
        <p:spPr/>
        <p:txBody>
          <a:bodyPr/>
          <a:lstStyle/>
          <a:p>
            <a:r>
              <a:rPr lang="en-US" dirty="0" smtClean="0"/>
              <a:t>As an administrator, how do you evaluate instructor effectiveness and give instructors useful feedback to help them improve their performances? </a:t>
            </a:r>
            <a:endParaRPr lang="en-US" dirty="0"/>
          </a:p>
        </p:txBody>
      </p:sp>
    </p:spTree>
    <p:extLst>
      <p:ext uri="{BB962C8B-B14F-4D97-AF65-F5344CB8AC3E}">
        <p14:creationId xmlns:p14="http://schemas.microsoft.com/office/powerpoint/2010/main" val="2056170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Grid">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153</TotalTime>
  <Words>328</Words>
  <Application>Microsoft Office PowerPoint</Application>
  <PresentationFormat>On-screen Show (4:3)</PresentationFormat>
  <Paragraphs>45</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Grid</vt:lpstr>
      <vt:lpstr>1_Grid</vt:lpstr>
      <vt:lpstr>PowerPoint Presentation</vt:lpstr>
      <vt:lpstr>Panel Introductions </vt:lpstr>
      <vt:lpstr>Can you provide an example of an instance where feedback caused a significant change in school operations?    What was the feedback and how did the school change? </vt:lpstr>
      <vt:lpstr>How can a school create a culture of giving and receiving effective feedback and using that feedback to improve school operations or classroom instruction? </vt:lpstr>
      <vt:lpstr>Would you tell us about the methods teachers at your school use to give students effective feedback?   Do instructors receive direction about strategies for ensuring that feedback supports student growth? </vt:lpstr>
      <vt:lpstr>How do we teach students to give usable, constructive feedback to one another?   How do we reinforce those good feedback-giving behaviors in the classroom?  </vt:lpstr>
      <vt:lpstr>Many schools ask students to complete a form as a way to provide feedback to instructors from students. Are there any methods, besides a form, that you have found useful? </vt:lpstr>
      <vt:lpstr>Do you have a system in place where one instructor gives feedback to another instructor after observing a lesson?   How does this process work at your school? </vt:lpstr>
      <vt:lpstr>As an administrator, how do you evaluate instructor effectiveness and give instructors useful feedback to help them improve their performances? </vt:lpstr>
      <vt:lpstr>What methods does the school use to gather feedback from students on their satisfaction with their education?   Do you gather feedback from graduates who have been practicing in the field for a period of time?   How do you incorporate this feedback into school planning? </vt:lpstr>
      <vt:lpstr>How do you gather feedback from instructors on curriculum improvements, course structure, and student services?  How do you manage expectations and prioritize instructor suggestions?  </vt:lpstr>
      <vt:lpstr>How does your school obtain feedback from employers on the performance of graduates?   Can you provide an example of one way that employer feedback influenced your curriculum? </vt:lpstr>
      <vt:lpstr>What systems do you have in place to ensure that clients are giving constructive and detailed feedback in the student clinic (beyond the typical “It was great!” comments)? </vt:lpstr>
      <vt:lpstr>PowerPoint Presentation</vt:lpstr>
    </vt:vector>
  </TitlesOfParts>
  <Company>ABMP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Williams</dc:creator>
  <cp:lastModifiedBy>Template</cp:lastModifiedBy>
  <cp:revision>22</cp:revision>
  <dcterms:created xsi:type="dcterms:W3CDTF">2012-04-06T19:19:32Z</dcterms:created>
  <dcterms:modified xsi:type="dcterms:W3CDTF">2012-04-24T15:15:48Z</dcterms:modified>
</cp:coreProperties>
</file>